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302" r:id="rId2"/>
    <p:sldId id="303" r:id="rId3"/>
    <p:sldId id="296" r:id="rId4"/>
    <p:sldId id="297" r:id="rId5"/>
    <p:sldId id="298" r:id="rId6"/>
    <p:sldId id="299" r:id="rId7"/>
    <p:sldId id="301" r:id="rId8"/>
  </p:sldIdLst>
  <p:sldSz cx="9144000" cy="6858000" type="screen4x3"/>
  <p:notesSz cx="6662738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3B1E5"/>
    <a:srgbClr val="FF6600"/>
    <a:srgbClr val="FF8001"/>
    <a:srgbClr val="D0D0CE"/>
    <a:srgbClr val="FF1A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637" autoAdjust="0"/>
    <p:restoredTop sz="94660"/>
  </p:normalViewPr>
  <p:slideViewPr>
    <p:cSldViewPr>
      <p:cViewPr varScale="1">
        <p:scale>
          <a:sx n="74" d="100"/>
          <a:sy n="74" d="100"/>
        </p:scale>
        <p:origin x="138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76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3488" y="0"/>
            <a:ext cx="28876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88766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3488" y="9428163"/>
            <a:ext cx="2887662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35928F6-5105-4513-B174-06C32C705B0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76587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76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3488" y="0"/>
            <a:ext cx="28876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49313" y="744538"/>
            <a:ext cx="4964112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750" y="4714875"/>
            <a:ext cx="5329238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88766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3488" y="9428163"/>
            <a:ext cx="2887662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7B473DB-5FD5-4A6F-B330-B09E6019177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55774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cs-CZ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428194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eb.utb.cz/show_pic.php?lang=cs&amp;p_id=64&amp;p_type=png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9" name="Rectangle 9"/>
          <p:cNvSpPr>
            <a:spLocks noChangeArrowheads="1"/>
          </p:cNvSpPr>
          <p:nvPr/>
        </p:nvSpPr>
        <p:spPr bwMode="auto">
          <a:xfrm>
            <a:off x="0" y="0"/>
            <a:ext cx="9144000" cy="2565400"/>
          </a:xfrm>
          <a:prstGeom prst="rect">
            <a:avLst/>
          </a:prstGeom>
          <a:solidFill>
            <a:srgbClr val="63B1E5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28010" name="Rectangle 10"/>
          <p:cNvSpPr>
            <a:spLocks noChangeArrowheads="1"/>
          </p:cNvSpPr>
          <p:nvPr/>
        </p:nvSpPr>
        <p:spPr bwMode="auto">
          <a:xfrm>
            <a:off x="0" y="6092825"/>
            <a:ext cx="9144000" cy="765175"/>
          </a:xfrm>
          <a:prstGeom prst="rect">
            <a:avLst/>
          </a:prstGeom>
          <a:solidFill>
            <a:srgbClr val="D0D0CE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28011" name="Rectangle 11"/>
          <p:cNvSpPr>
            <a:spLocks noChangeArrowheads="1"/>
          </p:cNvSpPr>
          <p:nvPr/>
        </p:nvSpPr>
        <p:spPr bwMode="auto">
          <a:xfrm>
            <a:off x="0" y="2565400"/>
            <a:ext cx="3276600" cy="576263"/>
          </a:xfrm>
          <a:prstGeom prst="rect">
            <a:avLst/>
          </a:prstGeom>
          <a:solidFill>
            <a:srgbClr val="D0D0CE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28012" name="Rectangle 12"/>
          <p:cNvSpPr>
            <a:spLocks noChangeArrowheads="1"/>
          </p:cNvSpPr>
          <p:nvPr/>
        </p:nvSpPr>
        <p:spPr bwMode="auto">
          <a:xfrm>
            <a:off x="5867400" y="2565400"/>
            <a:ext cx="3276600" cy="576263"/>
          </a:xfrm>
          <a:prstGeom prst="rect">
            <a:avLst/>
          </a:prstGeom>
          <a:solidFill>
            <a:srgbClr val="D0D0CE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2800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611188" y="549275"/>
            <a:ext cx="7772400" cy="1470025"/>
          </a:xfrm>
          <a:noFill/>
          <a:effectLst>
            <a:outerShdw dist="53882" dir="2700000" algn="ctr" rotWithShape="0">
              <a:schemeClr val="bg2"/>
            </a:outerShdw>
          </a:effectLst>
        </p:spPr>
        <p:txBody>
          <a:bodyPr/>
          <a:lstStyle>
            <a:lvl1pPr algn="ctr">
              <a:defRPr sz="4000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128007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3573463"/>
            <a:ext cx="6400800" cy="2087562"/>
          </a:xfrm>
        </p:spPr>
        <p:txBody>
          <a:bodyPr anchor="ctr"/>
          <a:lstStyle>
            <a:lvl1pPr marL="0" indent="0" algn="ctr">
              <a:buFontTx/>
              <a:buNone/>
              <a:defRPr sz="2800" b="1"/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128015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0" y="6245225"/>
            <a:ext cx="9144000" cy="476250"/>
          </a:xfrm>
        </p:spPr>
        <p:txBody>
          <a:bodyPr/>
          <a:lstStyle>
            <a:lvl1pPr algn="ctr">
              <a:defRPr sz="1800"/>
            </a:lvl1pPr>
          </a:lstStyle>
          <a:p>
            <a:endParaRPr lang="cs-CZ"/>
          </a:p>
        </p:txBody>
      </p:sp>
      <p:pic>
        <p:nvPicPr>
          <p:cNvPr id="128017" name="Picture 17" descr="FaME logo cs">
            <a:hlinkClick r:id="rId2"/>
          </p:cNvPr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2565400"/>
            <a:ext cx="2590800" cy="5762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388" y="836613"/>
            <a:ext cx="4279900" cy="55451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11688" y="836613"/>
            <a:ext cx="4281487" cy="55451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70675" y="0"/>
            <a:ext cx="2222500" cy="638175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518275" cy="638175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zapati_h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45951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zapati_budo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2138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hyperlink" Target="http://web.utb.cz/show_pic.php?lang=cs&amp;p_id=64&amp;p_type=png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6588125" cy="620713"/>
          </a:xfrm>
          <a:prstGeom prst="rect">
            <a:avLst/>
          </a:prstGeom>
          <a:solidFill>
            <a:srgbClr val="FF800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0D0CE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620713"/>
            <a:ext cx="9144000" cy="71437"/>
          </a:xfrm>
          <a:prstGeom prst="rect">
            <a:avLst/>
          </a:prstGeom>
          <a:solidFill>
            <a:srgbClr val="D0D0CE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6588125" cy="620713"/>
          </a:xfrm>
          <a:prstGeom prst="rect">
            <a:avLst/>
          </a:prstGeom>
          <a:solidFill>
            <a:srgbClr val="63B1E5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836613"/>
            <a:ext cx="8713787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</p:txBody>
      </p:sp>
      <p:pic>
        <p:nvPicPr>
          <p:cNvPr id="1036" name="Picture 12" descr="UTB-knizka_2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6D22"/>
              </a:clrFrom>
              <a:clrTo>
                <a:srgbClr val="FF6D22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6534150"/>
            <a:ext cx="352425" cy="352425"/>
          </a:xfrm>
          <a:prstGeom prst="rect">
            <a:avLst/>
          </a:prstGeom>
          <a:solidFill>
            <a:srgbClr val="63B1E5"/>
          </a:solidFill>
        </p:spPr>
      </p:pic>
      <p:sp>
        <p:nvSpPr>
          <p:cNvPr id="1038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39750" y="6524625"/>
            <a:ext cx="86042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latin typeface="+mn-lt"/>
              </a:defRPr>
            </a:lvl1pPr>
          </a:lstStyle>
          <a:p>
            <a:endParaRPr lang="cs-CZ"/>
          </a:p>
        </p:txBody>
      </p:sp>
      <p:pic>
        <p:nvPicPr>
          <p:cNvPr id="1040" name="Picture 16" descr="FaME logo cs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588125" y="0"/>
            <a:ext cx="2555875" cy="620713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marL="180975" algn="l" rtl="0" eaLnBrk="1" fontAlgn="base" hangingPunct="1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+mj-lt"/>
          <a:ea typeface="+mj-ea"/>
          <a:cs typeface="+mj-cs"/>
        </a:defRPr>
      </a:lvl1pPr>
      <a:lvl2pPr marL="180975" algn="l" rtl="0" eaLnBrk="1" fontAlgn="base" hangingPunct="1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Arial Narrow" pitchFamily="34" charset="0"/>
        </a:defRPr>
      </a:lvl2pPr>
      <a:lvl3pPr marL="180975" algn="l" rtl="0" eaLnBrk="1" fontAlgn="base" hangingPunct="1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Arial Narrow" pitchFamily="34" charset="0"/>
        </a:defRPr>
      </a:lvl3pPr>
      <a:lvl4pPr marL="180975" algn="l" rtl="0" eaLnBrk="1" fontAlgn="base" hangingPunct="1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Arial Narrow" pitchFamily="34" charset="0"/>
        </a:defRPr>
      </a:lvl4pPr>
      <a:lvl5pPr marL="180975" algn="l" rtl="0" eaLnBrk="1" fontAlgn="base" hangingPunct="1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Arial Narrow" pitchFamily="34" charset="0"/>
        </a:defRPr>
      </a:lvl5pPr>
      <a:lvl6pPr marL="638175" algn="l" rtl="0" eaLnBrk="1" fontAlgn="base" hangingPunct="1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Arial Narrow" pitchFamily="34" charset="0"/>
        </a:defRPr>
      </a:lvl6pPr>
      <a:lvl7pPr marL="1095375" algn="l" rtl="0" eaLnBrk="1" fontAlgn="base" hangingPunct="1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Arial Narrow" pitchFamily="34" charset="0"/>
        </a:defRPr>
      </a:lvl7pPr>
      <a:lvl8pPr marL="1552575" algn="l" rtl="0" eaLnBrk="1" fontAlgn="base" hangingPunct="1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Arial Narrow" pitchFamily="34" charset="0"/>
        </a:defRPr>
      </a:lvl8pPr>
      <a:lvl9pPr marL="2009775" algn="l" rtl="0" eaLnBrk="1" fontAlgn="base" hangingPunct="1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600" b="1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Arial" charset="0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3" descr="FOTO unicerzita fam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4704"/>
            <a:ext cx="9144000" cy="543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7656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56692"/>
            <a:ext cx="2426896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3635896" y="1844824"/>
            <a:ext cx="5279707" cy="41180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altLang="cs-CZ" sz="3200" spc="-150" dirty="0" smtClean="0">
                <a:solidFill>
                  <a:srgbClr val="86C2E6"/>
                </a:solidFill>
                <a:latin typeface="Arial Black"/>
                <a:ea typeface="Times New Roman"/>
                <a:cs typeface="Arial Black"/>
              </a:rPr>
              <a:t>Studijní obor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altLang="cs-CZ" sz="3200" spc="-150" dirty="0" smtClean="0">
                <a:solidFill>
                  <a:srgbClr val="86C2E6"/>
                </a:solidFill>
                <a:latin typeface="Arial Black"/>
                <a:ea typeface="Times New Roman"/>
                <a:cs typeface="Arial Black"/>
              </a:rPr>
              <a:t>ŘÍZENÍ VÝROBY A KVALITY</a:t>
            </a:r>
          </a:p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cs-CZ" sz="1100" dirty="0" smtClean="0">
              <a:solidFill>
                <a:srgbClr val="000000"/>
              </a:solidFill>
              <a:latin typeface="Minion Pro"/>
              <a:ea typeface="Times New Roman"/>
              <a:cs typeface="Minion Pro"/>
            </a:endParaRPr>
          </a:p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cs-CZ" sz="1100" dirty="0">
              <a:solidFill>
                <a:srgbClr val="000000"/>
              </a:solidFill>
              <a:latin typeface="Minion Pro"/>
              <a:ea typeface="Times New Roman"/>
              <a:cs typeface="Minion Pro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spc="-120" dirty="0" smtClean="0">
                <a:latin typeface="Arial Black"/>
                <a:ea typeface="Times New Roman"/>
                <a:cs typeface="Arial Black"/>
              </a:rPr>
              <a:t>Fakulta managementu a ekonomiky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pc="-120" dirty="0">
              <a:latin typeface="Arial Black"/>
              <a:ea typeface="Times New Roman"/>
              <a:cs typeface="Arial Black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pc="-120" dirty="0" smtClean="0">
                <a:latin typeface="Arial Black"/>
                <a:ea typeface="Times New Roman"/>
                <a:cs typeface="Arial Black"/>
              </a:rPr>
              <a:t>Ústav </a:t>
            </a:r>
            <a:r>
              <a:rPr lang="cs-CZ" spc="-120" dirty="0" smtClean="0">
                <a:latin typeface="Arial Black"/>
                <a:ea typeface="Times New Roman"/>
                <a:cs typeface="Arial Black"/>
              </a:rPr>
              <a:t>průmyslového inženýrství a informačních systémů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1720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Profil oboru</a:t>
            </a:r>
            <a:endParaRPr lang="cs-CZ" dirty="0"/>
          </a:p>
        </p:txBody>
      </p:sp>
      <p:sp>
        <p:nvSpPr>
          <p:cNvPr id="256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 dirty="0" smtClean="0"/>
              <a:t>Průmyslové inženýrství </a:t>
            </a:r>
            <a:r>
              <a:rPr lang="cs-CZ" dirty="0" smtClean="0"/>
              <a:t>- studijní obor, ve kterém se naučíte:</a:t>
            </a:r>
          </a:p>
          <a:p>
            <a:pPr lvl="1"/>
            <a:r>
              <a:rPr lang="cs-CZ" dirty="0" smtClean="0"/>
              <a:t>projektovat podnikové procesy, rozumně plánovat a využívat kapacity strojů, pracovníků, informačních systémů</a:t>
            </a:r>
          </a:p>
          <a:p>
            <a:pPr lvl="1"/>
            <a:r>
              <a:rPr lang="cs-CZ" dirty="0" smtClean="0"/>
              <a:t>využívat různé metody ke zlepšování pracoviště, pracovních postupů, podnikových procesů jako celku</a:t>
            </a:r>
          </a:p>
          <a:p>
            <a:pPr lvl="1"/>
            <a:r>
              <a:rPr lang="cs-CZ" dirty="0" smtClean="0"/>
              <a:t>používat vícero softwarových produktů pro oblast průmyslového inženýrství (ARIS, NAVISION, LUDUS, AUTOCAD, WITNESS a další)</a:t>
            </a:r>
          </a:p>
          <a:p>
            <a:pPr lvl="1"/>
            <a:r>
              <a:rPr lang="cs-CZ" dirty="0" smtClean="0"/>
              <a:t>inovovat produkty a procesy s využitím kreativních technik a inovačních metodik</a:t>
            </a:r>
          </a:p>
          <a:p>
            <a:pPr lvl="1"/>
            <a:r>
              <a:rPr lang="cs-CZ" dirty="0" smtClean="0"/>
              <a:t>zvládnout metody analýzy a měření lidské práce a pracovního výkonu </a:t>
            </a:r>
          </a:p>
          <a:p>
            <a:pPr lvl="1"/>
            <a:r>
              <a:rPr lang="cs-CZ" dirty="0" smtClean="0"/>
              <a:t>motivovat, organizovat a řídit pracovní týmy</a:t>
            </a:r>
          </a:p>
          <a:p>
            <a:pPr marL="457200" lvl="1" indent="0">
              <a:buNone/>
            </a:pPr>
            <a:endParaRPr lang="cs-CZ" dirty="0" smtClean="0"/>
          </a:p>
          <a:p>
            <a:pPr marL="457200" lvl="1" indent="0">
              <a:buNone/>
            </a:pPr>
            <a:endParaRPr lang="cs-CZ" dirty="0" smtClean="0"/>
          </a:p>
          <a:p>
            <a:r>
              <a:rPr lang="cs-CZ" b="1" dirty="0" smtClean="0"/>
              <a:t>Průmyslový inženýr </a:t>
            </a:r>
            <a:r>
              <a:rPr lang="cs-CZ" dirty="0" smtClean="0"/>
              <a:t>pomáhá překonávat vrstvy mezi managementem a liniovými pracovníky. Je to ten, co říká, že produktivita se dá zvyšovat i jiným způsobem než zakoupením nového drahého stroje.</a:t>
            </a:r>
          </a:p>
          <a:p>
            <a:pPr>
              <a:buNone/>
            </a:pP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endParaRPr lang="cs-CZ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8064" y="4077072"/>
            <a:ext cx="1545084" cy="11036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0232" y="4077072"/>
            <a:ext cx="1468943" cy="108623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Spolupráce s praxí</a:t>
            </a:r>
            <a:endParaRPr lang="cs-CZ" dirty="0"/>
          </a:p>
        </p:txBody>
      </p:sp>
      <p:sp>
        <p:nvSpPr>
          <p:cNvPr id="256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912813"/>
            <a:r>
              <a:rPr lang="cs-CZ" dirty="0" smtClean="0"/>
              <a:t>Odborné praxe a stáže v průmyslových firmách</a:t>
            </a:r>
          </a:p>
          <a:p>
            <a:pPr defTabSz="912813"/>
            <a:r>
              <a:rPr lang="cs-CZ" dirty="0" smtClean="0"/>
              <a:t>Možnost zahraničních studijních pobytů</a:t>
            </a:r>
          </a:p>
          <a:p>
            <a:pPr defTabSz="912813"/>
            <a:r>
              <a:rPr lang="cs-CZ" dirty="0" smtClean="0"/>
              <a:t>Přednášky odborníků</a:t>
            </a:r>
          </a:p>
          <a:p>
            <a:pPr defTabSz="912813"/>
            <a:r>
              <a:rPr lang="cs-CZ" dirty="0" smtClean="0"/>
              <a:t>Exkurze</a:t>
            </a:r>
          </a:p>
          <a:p>
            <a:pPr lvl="1" defTabSz="912813"/>
            <a:r>
              <a:rPr lang="cs-CZ" dirty="0" smtClean="0"/>
              <a:t>Barum </a:t>
            </a:r>
            <a:r>
              <a:rPr lang="cs-CZ" dirty="0" err="1" smtClean="0"/>
              <a:t>Continental</a:t>
            </a:r>
            <a:r>
              <a:rPr lang="cs-CZ" dirty="0" smtClean="0"/>
              <a:t>, </a:t>
            </a:r>
            <a:r>
              <a:rPr lang="cs-CZ" dirty="0" err="1" smtClean="0"/>
              <a:t>Mitas</a:t>
            </a:r>
            <a:r>
              <a:rPr lang="cs-CZ" dirty="0" smtClean="0"/>
              <a:t>, </a:t>
            </a:r>
            <a:r>
              <a:rPr lang="cs-CZ" dirty="0" err="1" smtClean="0"/>
              <a:t>Tescoma</a:t>
            </a:r>
            <a:endParaRPr lang="cs-CZ" dirty="0" smtClean="0"/>
          </a:p>
          <a:p>
            <a:pPr lvl="1" defTabSz="912813"/>
            <a:r>
              <a:rPr lang="cs-CZ" dirty="0" smtClean="0"/>
              <a:t>Letní škola průmyslového inženýrství</a:t>
            </a:r>
          </a:p>
          <a:p>
            <a:pPr lvl="1" defTabSz="912813"/>
            <a:r>
              <a:rPr lang="cs-CZ" dirty="0" smtClean="0"/>
              <a:t>Akademie talentů</a:t>
            </a:r>
          </a:p>
          <a:p>
            <a:pPr lvl="1" defTabSz="912813"/>
            <a:r>
              <a:rPr lang="cs-CZ" dirty="0" smtClean="0"/>
              <a:t>Projekty ve firmách</a:t>
            </a:r>
          </a:p>
          <a:p>
            <a:pPr lvl="1" defTabSz="912813"/>
            <a:r>
              <a:rPr lang="cs-CZ" dirty="0" smtClean="0"/>
              <a:t>Diskusní kluby</a:t>
            </a:r>
          </a:p>
          <a:p>
            <a:pPr lvl="1" defTabSz="912813"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40753" t="37600" r="39166" b="26225"/>
          <a:stretch>
            <a:fillRect/>
          </a:stretch>
        </p:blipFill>
        <p:spPr bwMode="auto">
          <a:xfrm>
            <a:off x="5724128" y="1340768"/>
            <a:ext cx="3168352" cy="4566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4581128"/>
            <a:ext cx="2040632" cy="13530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1760" y="4582480"/>
            <a:ext cx="2232248" cy="13316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9872" y="3356992"/>
            <a:ext cx="1748408" cy="1264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245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Proč si vybrat obor …</a:t>
            </a:r>
            <a:endParaRPr lang="cs-CZ" dirty="0"/>
          </a:p>
        </p:txBody>
      </p:sp>
      <p:sp>
        <p:nvSpPr>
          <p:cNvPr id="2560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412776"/>
            <a:ext cx="8713787" cy="4968974"/>
          </a:xfrm>
        </p:spPr>
        <p:txBody>
          <a:bodyPr/>
          <a:lstStyle/>
          <a:p>
            <a:r>
              <a:rPr lang="cs-CZ" b="1" dirty="0" smtClean="0"/>
              <a:t>Jedinečný obor – spojení ekonomiky a průmyslového inženýrství</a:t>
            </a:r>
          </a:p>
          <a:p>
            <a:r>
              <a:rPr lang="cs-CZ" b="1" dirty="0" smtClean="0"/>
              <a:t>Silné stránky studenta</a:t>
            </a:r>
            <a:r>
              <a:rPr lang="cs-CZ" dirty="0" smtClean="0"/>
              <a:t>: samostatný přístup k práci, na řešení problémů používá selský rozum, kreativita, flexibilita a spolehlivost, ochota učit se novým věcem, samostatnost</a:t>
            </a:r>
          </a:p>
          <a:p>
            <a:r>
              <a:rPr lang="cs-CZ" b="1" dirty="0" smtClean="0"/>
              <a:t>Vysoká a široká uplatnitelnost absolventů</a:t>
            </a:r>
          </a:p>
          <a:p>
            <a:endParaRPr lang="cs-CZ" dirty="0"/>
          </a:p>
        </p:txBody>
      </p:sp>
      <p:pic>
        <p:nvPicPr>
          <p:cNvPr id="4" name="Picture 5" descr="ANd9GcSoMolv2lWF71NhptfuTg0lIcd4h5X9pgRBRIaSaGTFvWIlEYU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4221163"/>
            <a:ext cx="2087563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ANd9GcRWb4b98FbAuWWCbX55TgRibgWHAyJ_98thGiA4mC0rda_Woqa15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4221163"/>
            <a:ext cx="1582737" cy="145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ANd9GcSnnfjI5Zh-Gf4T4HQy0GsIWbvrvYhlPNeE08LI6qwIk2gQF_R_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0200" y="4221163"/>
            <a:ext cx="159067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1" descr="ise_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525" y="4221163"/>
            <a:ext cx="1871663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3" descr="ANd9GcREmH5PQUCSl7AaDs08Gb8c3MGVB0lks9SBKkN-UjzHijred5I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96188" y="4221163"/>
            <a:ext cx="1303337" cy="150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592138" y="5681663"/>
            <a:ext cx="8375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k-SK"/>
              <a:t>plánuje                   řídí                    zlepšuje               inovuje              naslouchá</a:t>
            </a:r>
          </a:p>
          <a:p>
            <a:r>
              <a:rPr lang="sk-SK"/>
              <a:t>procesy                  toky                   tvorbu produktu   procesy             vše kolem...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2450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Uplatnění absolventů</a:t>
            </a:r>
            <a:endParaRPr lang="cs-CZ" dirty="0"/>
          </a:p>
        </p:txBody>
      </p:sp>
      <p:sp>
        <p:nvSpPr>
          <p:cNvPr id="256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Absolventi průmyslového inženýrství mají ve výrobních, ale i nevýrobních společnostech následující oblasti uplatnění: </a:t>
            </a:r>
          </a:p>
          <a:p>
            <a:pPr lvl="1"/>
            <a:r>
              <a:rPr lang="cs-CZ" dirty="0" smtClean="0"/>
              <a:t>Technická (informační technika, počítači podporované podnikání, informační systémy podniku, výrobní inženýrství)</a:t>
            </a:r>
          </a:p>
          <a:p>
            <a:pPr lvl="1"/>
            <a:r>
              <a:rPr lang="cs-CZ" dirty="0" smtClean="0"/>
              <a:t>Řízení zaměstnanců (organizační projektování podniku, organizace práce, ergonomika, služby)</a:t>
            </a:r>
          </a:p>
          <a:p>
            <a:pPr lvl="1"/>
            <a:r>
              <a:rPr lang="cs-CZ" dirty="0" smtClean="0"/>
              <a:t>Projektování, plánování a řízení provozu (projektování výrobků, inženýrská ekonomika, produktivita, měření výkonů a řízení provozu, projektování výrobních zařízení, zabezpečování kvality, plánování a řízení výroby, výrobně inženýrské metody, logistika)</a:t>
            </a:r>
          </a:p>
          <a:p>
            <a:pPr lvl="1"/>
            <a:r>
              <a:rPr lang="cs-CZ" dirty="0" smtClean="0"/>
              <a:t>Informatická podpora řízení firmy a provozů (teorie pravděpodobnosti, statistika, počítačová simulace, optimalizace)</a:t>
            </a:r>
          </a:p>
          <a:p>
            <a:pPr lvl="1"/>
            <a:r>
              <a:rPr lang="cs-CZ" dirty="0" smtClean="0"/>
              <a:t>Specialisté v útvarech řízení výroby, plánování a příprava výroby, projektování, průmyslové inženýrství.</a:t>
            </a: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34672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844675"/>
            <a:ext cx="7772400" cy="1298575"/>
          </a:xfrm>
        </p:spPr>
        <p:txBody>
          <a:bodyPr/>
          <a:lstStyle/>
          <a:p>
            <a:pPr indent="0"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 bwMode="auto">
          <a:xfrm>
            <a:off x="107504" y="3717032"/>
            <a:ext cx="8713787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„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Whether You Believe You Can, Or You Can't, You Are Right„</a:t>
            </a: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cs-CZ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Henry Ford</a:t>
            </a:r>
            <a:r>
              <a:rPr kumimoji="0" lang="cs-CZ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-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9" descr="Henry-Ford-with-V8-Eng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938" y="4292600"/>
            <a:ext cx="2447925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1" descr="po3015a_henry-for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350" y="3789363"/>
            <a:ext cx="2232025" cy="181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FaME">
  <a:themeElements>
    <a:clrScheme name="Šablona prezenta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Šablona prezentace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Šablona prezenta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prezenta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prezenta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prezenta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prezenta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prezenta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prezenta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prezenta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prezenta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prezenta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prezenta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prezenta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PrezentaceFaME</Template>
  <TotalTime>129</TotalTime>
  <Words>349</Words>
  <Application>Microsoft Office PowerPoint</Application>
  <PresentationFormat>Předvádění na obrazovce (4:3)</PresentationFormat>
  <Paragraphs>49</Paragraphs>
  <Slides>7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3" baseType="lpstr">
      <vt:lpstr>Arial</vt:lpstr>
      <vt:lpstr>Arial Black</vt:lpstr>
      <vt:lpstr>Arial Narrow</vt:lpstr>
      <vt:lpstr>Minion Pro</vt:lpstr>
      <vt:lpstr>Times New Roman</vt:lpstr>
      <vt:lpstr>PrezentaceFaME</vt:lpstr>
      <vt:lpstr>Prezentace aplikace PowerPoint</vt:lpstr>
      <vt:lpstr>Prezentace aplikace PowerPoint</vt:lpstr>
      <vt:lpstr>Profil oboru</vt:lpstr>
      <vt:lpstr>Spolupráce s praxí</vt:lpstr>
      <vt:lpstr>Proč si vybrat obor …</vt:lpstr>
      <vt:lpstr>Uplatnění absolventů</vt:lpstr>
      <vt:lpstr>Děkujeme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uzivatel</dc:creator>
  <cp:lastModifiedBy>lenovo</cp:lastModifiedBy>
  <cp:revision>17</cp:revision>
  <dcterms:created xsi:type="dcterms:W3CDTF">2012-01-09T13:52:20Z</dcterms:created>
  <dcterms:modified xsi:type="dcterms:W3CDTF">2016-10-30T20:59:18Z</dcterms:modified>
</cp:coreProperties>
</file>